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8" r:id="rId4"/>
    <p:sldId id="277" r:id="rId5"/>
    <p:sldId id="278" r:id="rId6"/>
    <p:sldId id="258" r:id="rId7"/>
    <p:sldId id="289" r:id="rId8"/>
    <p:sldId id="274" r:id="rId9"/>
    <p:sldId id="260" r:id="rId10"/>
    <p:sldId id="259" r:id="rId11"/>
    <p:sldId id="280" r:id="rId12"/>
    <p:sldId id="281" r:id="rId13"/>
    <p:sldId id="290" r:id="rId14"/>
    <p:sldId id="283" r:id="rId15"/>
    <p:sldId id="282" r:id="rId16"/>
    <p:sldId id="262" r:id="rId17"/>
    <p:sldId id="263" r:id="rId18"/>
    <p:sldId id="291" r:id="rId19"/>
    <p:sldId id="275" r:id="rId20"/>
    <p:sldId id="264" r:id="rId21"/>
    <p:sldId id="265" r:id="rId22"/>
    <p:sldId id="266" r:id="rId23"/>
    <p:sldId id="284" r:id="rId24"/>
    <p:sldId id="285" r:id="rId25"/>
    <p:sldId id="286" r:id="rId26"/>
    <p:sldId id="27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1696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fld id="{D59845EE-A2A7-4A0F-9AA2-5C780B23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AB28-299E-451D-A636-5E2BBE8A47CD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3384A-7978-40DE-90FA-B46E62919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to</a:t>
            </a:r>
            <a:r>
              <a:rPr lang="en-US" baseline="0" dirty="0" smtClean="0"/>
              <a:t> students how materials and finished products move between mother countries and controlled territories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7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that each major country in Europe is in this picture fighting</a:t>
            </a:r>
            <a:r>
              <a:rPr lang="en-US" baseline="0" dirty="0" smtClean="0"/>
              <a:t> over land in Africa.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1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does this worry?</a:t>
            </a:r>
            <a:r>
              <a:rPr lang="en-US" baseline="0" dirty="0" smtClean="0"/>
              <a:t> Great Britain.  Great Britain was the world’s greatest power at the time.</a:t>
            </a:r>
          </a:p>
          <a:p>
            <a:r>
              <a:rPr lang="en-US" baseline="0" dirty="0" smtClean="0"/>
              <a:t>Arms Race: Rapid competition to gain weapons superiority over other 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 this is Europe and Northern Africa,</a:t>
            </a:r>
            <a:r>
              <a:rPr lang="en-US" baseline="0" dirty="0" smtClean="0"/>
              <a:t> a large group of small countries.  On the next slide, it will show how the Alliances of WWI played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Serbia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 Ferdinand was killed by a pistol shot in his car.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384A-7978-40DE-90FA-B46E62919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1996-48AE-4A59-AA5E-3E1DD443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BE01-DD40-4FAC-902F-1B9A0242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B4DB-1A7A-4BDA-B566-1DE2D07D7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58DC-92F3-4D89-A323-1019FD49F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E4C7-1240-4685-AF27-90122A70B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8468-3CB4-4A2A-BEDD-C75B6870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0BB8-564E-42BA-87EE-6AA76DF64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436D-69F3-4E90-A08E-638B77BB5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83E0-6D8B-49CE-9611-533A12A2B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06B5-4A01-4368-8677-6F901C14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E7FB-B157-4AA2-A2E7-2F3178071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8AD51-2C02-4A3F-87AF-1A365D0BC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w1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752600"/>
            <a:ext cx="48768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askerville Old Face" pitchFamily="18" charset="0"/>
              </a:rPr>
              <a:t>Introduction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The Spark that Ignites the Fire of War </a:t>
            </a:r>
          </a:p>
          <a:p>
            <a:pPr eaLnBrk="1" hangingPunct="1"/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The Balkan Peninsula became a disputed area.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Russia and Austria wanted to control the Serbs.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The Balkans were the gateway to the Mediterranean Sea.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Germany wanted a railway to the Ottoman Empire (Modern Day Turkey).</a:t>
            </a:r>
          </a:p>
          <a:p>
            <a:pPr algn="l" eaLnBrk="1" hangingPunct="1">
              <a:buFontTx/>
              <a:buChar char="-"/>
            </a:pPr>
            <a:endParaRPr lang="en-US" sz="2400" u="sng" dirty="0" smtClean="0"/>
          </a:p>
          <a:p>
            <a:pPr algn="l" eaLnBrk="1" hangingPunct="1">
              <a:buFontTx/>
              <a:buChar char="-"/>
            </a:pPr>
            <a:endParaRPr lang="en-US" sz="2400" u="sng" dirty="0" smtClean="0"/>
          </a:p>
          <a:p>
            <a:pPr algn="l" eaLnBrk="1" hangingPunct="1">
              <a:buFontTx/>
              <a:buChar char="-"/>
            </a:pPr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7112"/>
            <a:ext cx="9144000" cy="583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Balkan Peninsula 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3810000" y="2286000"/>
            <a:ext cx="1066800" cy="685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53000" y="2133600"/>
            <a:ext cx="838200" cy="152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3000"/>
            <a:ext cx="9144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Germany Desired a Railroad to the Muslim World through 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The Spark that Ignites the Fire of War</a:t>
            </a:r>
          </a:p>
          <a:p>
            <a:pPr eaLnBrk="1" hangingPunct="1"/>
            <a:r>
              <a:rPr lang="en-US" sz="2800" b="1" u="sng" dirty="0" smtClean="0"/>
              <a:t> </a:t>
            </a:r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u="sng" dirty="0" smtClean="0"/>
              <a:t>1914: </a:t>
            </a:r>
            <a:r>
              <a:rPr lang="en-US" sz="2800" b="1" u="sng" dirty="0" smtClean="0"/>
              <a:t>Archduke Franz Ferdinand</a:t>
            </a:r>
            <a:r>
              <a:rPr lang="en-US" sz="2800" u="sng" dirty="0" smtClean="0"/>
              <a:t>, heir to the Austrian throne, was assassinated by </a:t>
            </a:r>
            <a:r>
              <a:rPr lang="en-US" sz="2800" b="1" u="sng" dirty="0" err="1" smtClean="0"/>
              <a:t>Gavrilo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Princip</a:t>
            </a:r>
            <a:r>
              <a:rPr lang="en-US" sz="2800" u="sng" dirty="0" smtClean="0"/>
              <a:t>, a Serbian nationalist</a:t>
            </a:r>
            <a:r>
              <a:rPr lang="en-US" sz="2800" dirty="0" smtClean="0"/>
              <a:t>. 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err="1" smtClean="0"/>
              <a:t>Princip</a:t>
            </a:r>
            <a:r>
              <a:rPr lang="en-US" sz="2800" dirty="0" smtClean="0"/>
              <a:t> wanted independence for Serbia, not control from a foreign power like Austria.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Austria declared war against Serbia.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u="sng" dirty="0" smtClean="0"/>
              <a:t>The Alliance system forced other nations to take sides: This spiraled out of control and lead to World War I.</a:t>
            </a:r>
            <a:endParaRPr lang="en-US" sz="2400" u="sng" dirty="0" smtClean="0"/>
          </a:p>
          <a:p>
            <a:pPr algn="l" eaLnBrk="1" hangingPunct="1">
              <a:buFontTx/>
              <a:buChar char="-"/>
            </a:pPr>
            <a:endParaRPr lang="en-US" sz="2400" u="sng" dirty="0" smtClean="0"/>
          </a:p>
          <a:p>
            <a:pPr algn="l" eaLnBrk="1" hangingPunct="1">
              <a:buFontTx/>
              <a:buChar char="-"/>
            </a:pPr>
            <a:endParaRPr lang="en-US" sz="2400" u="sng" dirty="0" smtClean="0"/>
          </a:p>
          <a:p>
            <a:pPr algn="l" eaLnBrk="1" hangingPunct="1">
              <a:buFontTx/>
              <a:buChar char="-"/>
            </a:pPr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Gavrilo</a:t>
            </a:r>
            <a:r>
              <a:rPr lang="en-US" sz="3600" dirty="0" smtClean="0"/>
              <a:t> </a:t>
            </a:r>
            <a:r>
              <a:rPr lang="en-US" sz="3600" dirty="0" err="1" smtClean="0"/>
              <a:t>Princip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Assassinated Archduke Franz Ferdinand, heir to the Austrian throne.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Sparked WWI.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25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7725"/>
            <a:ext cx="9144000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Assassination of  Archduke Franz Ferdinand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The Fighting Starts </a:t>
            </a:r>
          </a:p>
          <a:p>
            <a:pPr eaLnBrk="1" hangingPunct="1">
              <a:lnSpc>
                <a:spcPct val="90000"/>
              </a:lnSpc>
            </a:pPr>
            <a:endParaRPr lang="en-US" b="1" u="sng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8/1/14 Germany declared war on Russia. Why?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Russia came to defend Serbia from Austria.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Germany had an alliance system with Austria.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8/3/14 Germany declared war on France. Why?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They knew France would aid Russia. 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8/3/14 Germany invaded Belgium. </a:t>
            </a:r>
            <a:r>
              <a:rPr lang="en-US" dirty="0" smtClean="0"/>
              <a:t>Britain declared war on Germany and Austria-Hungary.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World War I had begun.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Germany and her Enemies </a:t>
            </a:r>
          </a:p>
          <a:p>
            <a:pPr eaLnBrk="1" hangingPunct="1">
              <a:lnSpc>
                <a:spcPct val="90000"/>
              </a:lnSpc>
            </a:pPr>
            <a:endParaRPr lang="en-US" b="1" u="sng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Germany’s </a:t>
            </a:r>
            <a:r>
              <a:rPr lang="en-US" u="sng" dirty="0" err="1" smtClean="0"/>
              <a:t>Schlieffen</a:t>
            </a:r>
            <a:r>
              <a:rPr lang="en-US" u="sng" dirty="0" smtClean="0"/>
              <a:t> Plan: attack France first, then attack Russia.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u="sng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September 1914: The Allies halted Germany at the Marne River: Each side dug trenches.</a:t>
            </a:r>
            <a:r>
              <a:rPr lang="en-US" dirty="0" smtClean="0"/>
              <a:t>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This new kind of fighting was called </a:t>
            </a:r>
            <a:r>
              <a:rPr lang="en-US" b="1" u="sng" dirty="0" smtClean="0"/>
              <a:t>Trench Warfare.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Germany and her Enemies </a:t>
            </a:r>
          </a:p>
          <a:p>
            <a:pPr eaLnBrk="1" hangingPunct="1">
              <a:lnSpc>
                <a:spcPct val="90000"/>
              </a:lnSpc>
            </a:pPr>
            <a:endParaRPr lang="en-US" b="1" u="sng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“No man’s land” was the area between the trenches because it was so deadly.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 “Going over the top” was a saying of the time that meant charging out of your trench.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Battle of the Somme- July 1, 1916: Britain lost 60,000 troops in a single day; 1.2 Million died in the end.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0013058-world-war-i-tre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Causes of World War I</a:t>
            </a:r>
          </a:p>
          <a:p>
            <a:pPr eaLnBrk="1" hangingPunct="1"/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400" dirty="0" smtClean="0"/>
              <a:t>Neutrality was the original policy when the nations of Europe went to war with one another.  (Nations would not interfere when two other nations went to war.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b="1" dirty="0" smtClean="0"/>
              <a:t>First Cause of WWI: </a:t>
            </a:r>
            <a:r>
              <a:rPr lang="en-US" sz="2800" b="1" u="sng" dirty="0" smtClean="0"/>
              <a:t>Nationalism</a:t>
            </a:r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dirty="0" smtClean="0"/>
              <a:t>This means </a:t>
            </a:r>
            <a:r>
              <a:rPr lang="en-US" sz="2400" u="sng" dirty="0" smtClean="0"/>
              <a:t>devotion to ones country.</a:t>
            </a:r>
          </a:p>
          <a:p>
            <a:pPr lvl="1" algn="l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dirty="0" smtClean="0"/>
              <a:t>How could nationalism cause tension? </a:t>
            </a:r>
          </a:p>
          <a:p>
            <a:pPr lvl="1" algn="l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u="sng" dirty="0" smtClean="0"/>
              <a:t>Competition and rivalry manifested and each country felt they were superior to the others.  </a:t>
            </a:r>
          </a:p>
          <a:p>
            <a:pPr lvl="1" algn="l" eaLnBrk="1" hangingPunct="1">
              <a:buFont typeface="Wingdings" pitchFamily="2" charset="2"/>
              <a:buChar char="q"/>
            </a:pPr>
            <a:endParaRPr lang="en-US" sz="2400" u="sng" dirty="0" smtClean="0"/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dirty="0" smtClean="0"/>
              <a:t>Ethnic groups wanted autonomy and independence. </a:t>
            </a:r>
          </a:p>
          <a:p>
            <a:pPr lvl="1" algn="l" eaLnBrk="1" hangingPunct="1"/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5" descr="CAMBR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d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82" y="-1"/>
            <a:ext cx="917558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3" name="Picture 5" descr="daily_gal_pa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72"/>
            <a:ext cx="9259271" cy="69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6858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Trench Foot: </a:t>
            </a:r>
            <a:br>
              <a:rPr lang="en-US" sz="3200" b="1" dirty="0" smtClean="0"/>
            </a:br>
            <a:r>
              <a:rPr lang="en-US" sz="3200" dirty="0" smtClean="0"/>
              <a:t>A condition of the </a:t>
            </a:r>
            <a:r>
              <a:rPr lang="en-US" sz="3200" i="1" dirty="0" smtClean="0"/>
              <a:t>foot</a:t>
            </a:r>
            <a:r>
              <a:rPr lang="en-US" sz="3200" dirty="0" smtClean="0"/>
              <a:t> resembling frostbite, caused by prolonged exposure to cold and dampness and often affecting soldiers in </a:t>
            </a:r>
            <a:r>
              <a:rPr lang="en-US" sz="3200" i="1" dirty="0" smtClean="0"/>
              <a:t>trenches</a:t>
            </a:r>
            <a:r>
              <a:rPr lang="en-US" sz="3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WWf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trenchf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 The conflict in Europe bogged down into a stalemate of horrific Trench Warfare.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Meanwhile the United States stood by and watched, maintaining a neutral position.</a:t>
            </a:r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dirty="0" smtClean="0"/>
              <a:t>However, it wouldn’t be long until events pulled America into World War I.</a:t>
            </a:r>
          </a:p>
          <a:p>
            <a:pPr algn="l" eaLnBrk="1" hangingPunct="1">
              <a:buFontTx/>
              <a:buChar char="-"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Causes of World War I</a:t>
            </a:r>
          </a:p>
          <a:p>
            <a:pPr eaLnBrk="1" hangingPunct="1"/>
            <a:endParaRPr lang="en-US" sz="2800" dirty="0" smtClean="0"/>
          </a:p>
          <a:p>
            <a:pPr algn="l" eaLnBrk="1" hangingPunct="1">
              <a:buFont typeface="Wingdings" pitchFamily="2" charset="2"/>
              <a:buChar char="q"/>
            </a:pPr>
            <a:r>
              <a:rPr lang="en-US" sz="2800" b="1" dirty="0" smtClean="0"/>
              <a:t>Second Cause: </a:t>
            </a:r>
            <a:r>
              <a:rPr lang="en-US" sz="2800" b="1" u="sng" dirty="0" smtClean="0"/>
              <a:t>Imperialism</a:t>
            </a:r>
          </a:p>
          <a:p>
            <a:pPr algn="l" eaLnBrk="1" hangingPunct="1"/>
            <a:endParaRPr lang="en-US" sz="2800" b="1" dirty="0" smtClean="0"/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dirty="0" smtClean="0"/>
              <a:t>Controlling other areas/countries for the benefit of the mother/father country.</a:t>
            </a:r>
          </a:p>
          <a:p>
            <a:pPr lvl="1" algn="l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dirty="0" smtClean="0"/>
              <a:t>Natural resources were sent from controlled territories to the mother country to create products to make a profit.</a:t>
            </a:r>
          </a:p>
          <a:p>
            <a:pPr lvl="1" algn="l" eaLnBrk="1" hangingPunct="1">
              <a:buFont typeface="Wingdings" pitchFamily="2" charset="2"/>
              <a:buChar char="q"/>
            </a:pPr>
            <a:endParaRPr lang="en-US" sz="2400" dirty="0" smtClean="0"/>
          </a:p>
          <a:p>
            <a:pPr lvl="1" algn="l" eaLnBrk="1" hangingPunct="1">
              <a:buFont typeface="Wingdings" pitchFamily="2" charset="2"/>
              <a:buChar char="q"/>
            </a:pPr>
            <a:r>
              <a:rPr lang="en-US" sz="2400" dirty="0" smtClean="0"/>
              <a:t>Countries competed for land and resources in other places, this lead to conflict.</a:t>
            </a:r>
          </a:p>
          <a:p>
            <a:pPr lvl="1" algn="l" eaLnBrk="1" hangingPunct="1">
              <a:buFontTx/>
              <a:buChar char="-"/>
            </a:pPr>
            <a:endParaRPr lang="en-US" sz="2400" dirty="0" smtClean="0"/>
          </a:p>
          <a:p>
            <a:pPr lvl="1" algn="l" eaLnBrk="1" hangingPunct="1"/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81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Imperialism in Action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9" y="1"/>
            <a:ext cx="5334001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297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European powers competed for control of foreign territory in an effort to build up their Empires.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Causes of WWI Continued</a:t>
            </a:r>
          </a:p>
          <a:p>
            <a:pPr eaLnBrk="1" hangingPunct="1">
              <a:lnSpc>
                <a:spcPct val="90000"/>
              </a:lnSpc>
            </a:pPr>
            <a:endParaRPr lang="en-US" sz="2800" b="1" u="sng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/>
              <a:t>Third Cause: </a:t>
            </a:r>
            <a:r>
              <a:rPr lang="en-US" sz="2800" b="1" u="sng" dirty="0" smtClean="0"/>
              <a:t>Militarism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2800" b="1" u="sng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Each nation wanted to be the greatest on Earth.</a:t>
            </a:r>
          </a:p>
          <a:p>
            <a:pPr lvl="1" algn="l" eaLnBrk="1" hangingPunct="1">
              <a:lnSpc>
                <a:spcPct val="90000"/>
              </a:lnSpc>
            </a:pPr>
            <a:endParaRPr lang="en-US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1890: Germany was the mightiest nation on the </a:t>
            </a:r>
            <a:r>
              <a:rPr lang="en-US" i="1" dirty="0" smtClean="0"/>
              <a:t>mainland</a:t>
            </a:r>
            <a:r>
              <a:rPr lang="en-US" dirty="0" smtClean="0"/>
              <a:t> of Europe due to rapid industrialization.</a:t>
            </a:r>
          </a:p>
          <a:p>
            <a:pPr lvl="1" algn="l" eaLnBrk="1" hangingPunct="1">
              <a:lnSpc>
                <a:spcPct val="90000"/>
              </a:lnSpc>
            </a:pPr>
            <a:endParaRPr lang="en-US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1897: Keiser Wilhelm II expanded Germany to become a naval power. Who does this worry?</a:t>
            </a:r>
          </a:p>
          <a:p>
            <a:pPr lvl="1" algn="l" eaLnBrk="1" hangingPunct="1">
              <a:lnSpc>
                <a:spcPct val="90000"/>
              </a:lnSpc>
            </a:pPr>
            <a:endParaRPr lang="en-US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 smtClean="0"/>
              <a:t>An “Arms race” focused on naval power began: France, Italy, Japan, and the USA joined this race.</a:t>
            </a:r>
            <a:r>
              <a:rPr lang="en-US" dirty="0" smtClean="0"/>
              <a:t> 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lvl="1" algn="l" eaLnBrk="1" hangingPunct="1">
              <a:lnSpc>
                <a:spcPct val="90000"/>
              </a:lnSpc>
            </a:pPr>
            <a:endParaRPr lang="en-US" sz="2400" dirty="0" smtClean="0"/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Causes of WWI Continued </a:t>
            </a:r>
          </a:p>
          <a:p>
            <a:pPr eaLnBrk="1" hangingPunct="1">
              <a:lnSpc>
                <a:spcPct val="90000"/>
              </a:lnSpc>
            </a:pPr>
            <a:endParaRPr lang="en-US" sz="2800" b="1" u="sng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/>
              <a:t>Fourth Cause: </a:t>
            </a:r>
            <a:r>
              <a:rPr lang="en-US" b="1" u="sng" dirty="0" smtClean="0"/>
              <a:t>Alliance Systems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u="sng" dirty="0" smtClean="0"/>
              <a:t>1907: The Triple Entente Formed: Called the “Allies”:  France, Britain, Russia.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3200" u="sng" dirty="0" smtClean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Triple Alliance Formed: Germany, Austria-Hungary, Italy.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3200" dirty="0" smtClean="0">
              <a:latin typeface="Berlin Sans FB" pitchFamily="34" charset="0"/>
            </a:endParaRP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Eventually, they became </a:t>
            </a:r>
            <a:r>
              <a:rPr lang="en-US" sz="3200" u="sng" dirty="0" smtClean="0">
                <a:latin typeface="Berlin Sans FB" pitchFamily="34" charset="0"/>
              </a:rPr>
              <a:t>the Central Powers: Germany, Austria, and the Ottoman Empire (Muslims). 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lvl="1" algn="l" eaLnBrk="1" hangingPunct="1">
              <a:lnSpc>
                <a:spcPct val="90000"/>
              </a:lnSpc>
            </a:pPr>
            <a:endParaRPr lang="en-US" sz="2400" dirty="0" smtClean="0"/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2534" name="Picture 6" descr="europe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6149" name="Picture 5" descr="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25016</TotalTime>
  <Words>775</Words>
  <Application>Microsoft Office PowerPoint</Application>
  <PresentationFormat>On-screen Show (4:3)</PresentationFormat>
  <Paragraphs>125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Baskerville Old Face</vt:lpstr>
      <vt:lpstr>Berlin Sans FB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Germany Desired a Railroad to the Muslim World through Turkey</vt:lpstr>
      <vt:lpstr>PowerPoint Presentation</vt:lpstr>
      <vt:lpstr>Gavrilo Princip:  Assassinated Archduke Franz Ferdinand, heir to the Austrian throne.   Sparked WWI.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Trench Foot:  A condition of the foot resembling frostbite, caused by prolonged exposure to cold and dampness and often affecting soldiers in trenches. 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Sradkova-Strawn, Iliana I.</cp:lastModifiedBy>
  <cp:revision>68</cp:revision>
  <dcterms:created xsi:type="dcterms:W3CDTF">2008-01-13T20:35:33Z</dcterms:created>
  <dcterms:modified xsi:type="dcterms:W3CDTF">2015-10-05T00:33:11Z</dcterms:modified>
</cp:coreProperties>
</file>